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333333"/>
    <a:srgbClr val="C5C5C5"/>
    <a:srgbClr val="C0C0C0"/>
    <a:srgbClr val="DDDDDD"/>
    <a:srgbClr val="70A8DA"/>
    <a:srgbClr val="357DA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54" autoAdjust="0"/>
    <p:restoredTop sz="93743" autoAdjust="0"/>
  </p:normalViewPr>
  <p:slideViewPr>
    <p:cSldViewPr>
      <p:cViewPr varScale="1">
        <p:scale>
          <a:sx n="68" d="100"/>
          <a:sy n="68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0994D-592B-4E36-A769-653D249D22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0B6A27FB-E2E3-48F7-9BCD-2947119C4C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036F-A7F7-4522-AE4B-F2D5752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4BE8-B038-44BE-8658-5C5272E74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87FCD04-F07A-4A08-A031-F891F107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C1752507-DBCF-42A5-9EAF-B68F5C134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736FB2F2-0000-4FF9-AA4C-C47343C3A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D2E8A25A-4303-4009-90DB-7B294A1BF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6DC5-8CB6-4593-AE3A-FFBD101FC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A580-735A-4DBD-97B3-A42AF1B71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59258-9D73-4EF8-AFDA-673B82067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8857-DA2B-478B-9620-D743CBEAB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8561-8DED-4E82-9252-A4B0071DD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7326-F188-4781-AAB3-B87D1651C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A14D8-CE0F-4983-972C-5B3917C7D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F12B0-BCB0-4BD2-A693-31E62D545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3B291F3B-5386-4627-8125-539B32E4F8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E:\Van%20ban\GIAO%20AN\GIAO%20AN%20Dien%20Tu\Dong%20ho%20dem%20nguoc.exe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KiỂM TRA BÀI CŨ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2971800"/>
            <a:ext cx="8077200" cy="990600"/>
            <a:chOff x="720" y="1392"/>
            <a:chExt cx="4058" cy="480"/>
          </a:xfrm>
        </p:grpSpPr>
        <p:sp>
          <p:nvSpPr>
            <p:cNvPr id="7172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4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5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555625" y="4368800"/>
            <a:ext cx="8054975" cy="1955800"/>
            <a:chOff x="720" y="1392"/>
            <a:chExt cx="4058" cy="480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9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0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79425" y="1376362"/>
            <a:ext cx="8131175" cy="1290638"/>
            <a:chOff x="720" y="1392"/>
            <a:chExt cx="4058" cy="480"/>
          </a:xfrm>
        </p:grpSpPr>
        <p:sp>
          <p:nvSpPr>
            <p:cNvPr id="7187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89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0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91" name="Text Box 23"/>
          <p:cNvSpPr txBox="1">
            <a:spLocks noChangeArrowheads="1"/>
          </p:cNvSpPr>
          <p:nvPr/>
        </p:nvSpPr>
        <p:spPr bwMode="white">
          <a:xfrm>
            <a:off x="1447800" y="1676400"/>
            <a:ext cx="7239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3600" b="1" dirty="0" smtClean="0">
                <a:solidFill>
                  <a:srgbClr val="000000"/>
                </a:solidFill>
                <a:cs typeface="Arial" charset="0"/>
              </a:rPr>
              <a:t>CÂU TRẦN THUẬT ĐƠN LÀ GÌ ?</a:t>
            </a:r>
            <a:endParaRPr lang="en-US" sz="36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white">
          <a:xfrm>
            <a:off x="1163638" y="3210580"/>
            <a:ext cx="75993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CÁC KiỂU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CÂU TRẦN THUẬT ĐƠN ?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white">
          <a:xfrm>
            <a:off x="1033462" y="4419600"/>
            <a:ext cx="7500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ĐÂU LÀ CÂU TRẦN THUẬT ĐƠN ?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196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371475" y="4343400"/>
            <a:ext cx="1304925" cy="1563817"/>
          </a:xfrm>
          <a:prstGeom prst="rect">
            <a:avLst/>
          </a:prstGeom>
          <a:noFill/>
        </p:spPr>
      </p:pic>
      <p:pic>
        <p:nvPicPr>
          <p:cNvPr id="7197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381000" y="2958516"/>
            <a:ext cx="1219200" cy="1461084"/>
          </a:xfrm>
          <a:prstGeom prst="rect">
            <a:avLst/>
          </a:prstGeom>
          <a:noFill/>
        </p:spPr>
      </p:pic>
      <p:pic>
        <p:nvPicPr>
          <p:cNvPr id="7198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228600" y="1399736"/>
            <a:ext cx="1335283" cy="1600200"/>
          </a:xfrm>
          <a:prstGeom prst="rect">
            <a:avLst/>
          </a:prstGeom>
          <a:noFill/>
        </p:spPr>
      </p:pic>
      <p:sp>
        <p:nvSpPr>
          <p:cNvPr id="7200" name="Text Box 32"/>
          <p:cNvSpPr txBox="1">
            <a:spLocks noChangeArrowheads="1"/>
          </p:cNvSpPr>
          <p:nvPr/>
        </p:nvSpPr>
        <p:spPr bwMode="white">
          <a:xfrm>
            <a:off x="914400" y="1578114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FFFF"/>
                </a:solidFill>
                <a:cs typeface="Arial" charset="0"/>
              </a:rPr>
              <a:t>1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white">
          <a:xfrm>
            <a:off x="990600" y="3073181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FFFF"/>
                </a:solidFill>
                <a:cs typeface="Arial" charset="0"/>
              </a:rPr>
              <a:t>2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white">
          <a:xfrm>
            <a:off x="1066800" y="4495800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FFFF"/>
                </a:solidFill>
                <a:cs typeface="Arial" charset="0"/>
              </a:rPr>
              <a:t>3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white">
          <a:xfrm>
            <a:off x="1676400" y="4953000"/>
            <a:ext cx="689133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a) 	Cô giáo như mẹ hiền.</a:t>
            </a:r>
          </a:p>
          <a:p>
            <a:pPr marL="457200" indent="-457200" algn="just">
              <a:spcBef>
                <a:spcPct val="50000"/>
              </a:spcBef>
              <a:buClr>
                <a:schemeClr val="tx1"/>
              </a:buClr>
            </a:pP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b) 	Trời mưa to nên em nghỉ học.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/>
      <p:bldP spid="7192" grpId="0"/>
      <p:bldP spid="7193" grpId="0"/>
      <p:bldP spid="7200" grpId="0"/>
      <p:bldP spid="7201" grpId="0"/>
      <p:bldP spid="7202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III – LUYỆN TẬP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BT 1 + 2 / 115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1628336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d)	Bồ các  là bác chim ri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Chim ri  là dì sáo sậu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Sáo sậu  là cậu sáo đen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Sáo đen  là em tu hú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Tu hú  là chú bồ các.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786595" y="1738532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0" y="280029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	Câu giới thiệu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1905000" y="236220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933136" y="2985868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953064" y="358140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718604" y="4205068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" y="4919004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đ)	Vua  nhớ công ơn phong là Phù Đổng Thiên Vương và lập đền...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4" name="&quot;No&quot; Symbol 23"/>
          <p:cNvSpPr/>
          <p:nvPr/>
        </p:nvSpPr>
        <p:spPr>
          <a:xfrm>
            <a:off x="152400" y="4876800"/>
            <a:ext cx="533400" cy="533400"/>
          </a:xfrm>
          <a:prstGeom prst="noSmoking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1495864" y="5071404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22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III – LUYỆN TẬP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BT 1 + 2 / 115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1791831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e)	Khóc  là nhục. Rên,  hèn. Van,  yếu đuối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Và dại khờ  là những lũ người câm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Trên đường đi như những bóng âm thầm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Nhận đau khổ mà gởi vào im lặng.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662332" y="189914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42672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	Câu đánh giá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242604" y="190500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391464" y="1919068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300068" y="2542736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III – LUYỆN TẬP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BT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3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/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116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" y="167640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Viết 01 đoạn văn (từ 05 đến 07 câu) tả một NGƯỜI BẠN CỦA EM.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Trong đó có dùng ít nhất 01 CÂU TRẦN THUẬT ĐƠN CÓ TỪ LÀ.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Nêu tác dụng của câu đó.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1" name="Action Button: Forward or Next 10">
            <a:hlinkClick r:id="rId2" action="ppaction://program" highlightClick="1"/>
          </p:cNvPr>
          <p:cNvSpPr/>
          <p:nvPr/>
        </p:nvSpPr>
        <p:spPr>
          <a:xfrm>
            <a:off x="457200" y="5943600"/>
            <a:ext cx="533400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981200"/>
            <a:ext cx="6553200" cy="1470025"/>
          </a:xfrm>
        </p:spPr>
        <p:txBody>
          <a:bodyPr/>
          <a:lstStyle/>
          <a:p>
            <a:pPr algn="ctr"/>
            <a:r>
              <a:rPr lang="en-US" sz="2600" dirty="0" smtClean="0">
                <a:solidFill>
                  <a:srgbClr val="FFFFFF"/>
                </a:solidFill>
              </a:rPr>
              <a:t>TIẾT 116</a:t>
            </a:r>
            <a:br>
              <a:rPr lang="en-US" sz="2600" dirty="0" smtClean="0">
                <a:solidFill>
                  <a:srgbClr val="FFFFFF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/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CÂU 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TRẦN THUẬT ĐƠN 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CÓ TỪ LÀ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053" name="AutoShape 5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C:\Users\Hp\Desktop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518" y="457200"/>
            <a:ext cx="1352550" cy="13525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</a:t>
            </a:r>
            <a:endParaRPr lang="en-US" dirty="0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1927225" y="3460750"/>
            <a:ext cx="5311775" cy="688975"/>
            <a:chOff x="720" y="1392"/>
            <a:chExt cx="4058" cy="480"/>
          </a:xfrm>
        </p:grpSpPr>
        <p:sp>
          <p:nvSpPr>
            <p:cNvPr id="7172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4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5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27225" y="4325938"/>
            <a:ext cx="5311775" cy="688975"/>
            <a:chOff x="720" y="1392"/>
            <a:chExt cx="4058" cy="480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8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9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0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1927225" y="2597150"/>
            <a:ext cx="5311775" cy="688975"/>
            <a:chOff x="720" y="1392"/>
            <a:chExt cx="4058" cy="480"/>
          </a:xfrm>
        </p:grpSpPr>
        <p:sp>
          <p:nvSpPr>
            <p:cNvPr id="7187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89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0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91" name="Text Box 23"/>
          <p:cNvSpPr txBox="1">
            <a:spLocks noChangeArrowheads="1"/>
          </p:cNvSpPr>
          <p:nvPr/>
        </p:nvSpPr>
        <p:spPr bwMode="white">
          <a:xfrm>
            <a:off x="2393950" y="2711450"/>
            <a:ext cx="4845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ĐẶC ĐiỂM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white">
          <a:xfrm>
            <a:off x="2405063" y="35687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CÁC KiỂU CÂU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white">
          <a:xfrm>
            <a:off x="2405063" y="442753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LUYỆN TẬP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7196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4300538"/>
            <a:ext cx="792163" cy="949325"/>
          </a:xfrm>
          <a:prstGeom prst="rect">
            <a:avLst/>
          </a:prstGeom>
          <a:noFill/>
        </p:spPr>
      </p:pic>
      <p:pic>
        <p:nvPicPr>
          <p:cNvPr id="7197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3449638"/>
            <a:ext cx="792163" cy="949325"/>
          </a:xfrm>
          <a:prstGeom prst="rect">
            <a:avLst/>
          </a:prstGeom>
          <a:noFill/>
        </p:spPr>
      </p:pic>
      <p:pic>
        <p:nvPicPr>
          <p:cNvPr id="7198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31963" y="2592388"/>
            <a:ext cx="792162" cy="949325"/>
          </a:xfrm>
          <a:prstGeom prst="rect">
            <a:avLst/>
          </a:prstGeom>
          <a:noFill/>
        </p:spPr>
      </p:pic>
      <p:sp>
        <p:nvSpPr>
          <p:cNvPr id="7199" name="Text Box 31"/>
          <p:cNvSpPr txBox="1">
            <a:spLocks noChangeArrowheads="1"/>
          </p:cNvSpPr>
          <p:nvPr/>
        </p:nvSpPr>
        <p:spPr bwMode="white">
          <a:xfrm>
            <a:off x="2073275" y="528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4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white">
          <a:xfrm>
            <a:off x="2052638" y="26892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1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white">
          <a:xfrm>
            <a:off x="2065338" y="35480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2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white">
          <a:xfrm>
            <a:off x="2065338" y="44354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 – ĐẶC ĐiỂM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 1 / 114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1828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a)	Bà  đỡ  Trần  là  người  huyện  Đông  Triều.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743200" y="1967132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600" y="2514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b)	Truyền thuyết  là loại truyện dân gian kể về các ...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033932" y="2652932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3200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c)	Ngày  thứ năm trên đảo Cô Tô  là một ngày 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					         trong trẻo, sáng sủa.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919004" y="3400864"/>
            <a:ext cx="829992" cy="27666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41910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d)	Dế Mèn  trêu chị Cốc  là dại.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3886200" y="434340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8600" y="4800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e)	Anh trai  gọi Kiều Phương  là Mèo.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2209800" y="4981136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81200" y="55581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Câu TTĐ có từ LÀ =     CN / là + VN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67596" y="5410200"/>
            <a:ext cx="5410200" cy="7620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&quot;No&quot; Symbol 17"/>
          <p:cNvSpPr/>
          <p:nvPr/>
        </p:nvSpPr>
        <p:spPr>
          <a:xfrm>
            <a:off x="180536" y="4800600"/>
            <a:ext cx="533400" cy="533400"/>
          </a:xfrm>
          <a:prstGeom prst="noSmoking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  <p:bldP spid="21" grpId="0"/>
      <p:bldP spid="24" grpId="0"/>
      <p:bldP spid="26" grpId="0"/>
      <p:bldP spid="28" grpId="0"/>
      <p:bldP spid="29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 – ĐẶC ĐiỂM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066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1538068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f)	Em  là học sinh.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524000" y="167640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600" y="2223868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g)	Hạnh phúc  là đấu tranh.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576732" y="236220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2909668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h)	Yếu tố cần thiết để nâng cao sức khoẻ  là tập thể dục.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6217140" y="3070664"/>
            <a:ext cx="525192" cy="17506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3591003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i)	Học tập chăm chỉ  là tốt về nhiều mặt.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3414932" y="3743403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00200" y="4244876"/>
            <a:ext cx="579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			danh từ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Phần VN = là + 	cụm danh từ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			động từ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			cụm động từ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			tính từ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			cụm tính từ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219200" y="4191000"/>
            <a:ext cx="6248400" cy="24384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3976468" y="4329332"/>
            <a:ext cx="228600" cy="2133600"/>
          </a:xfrm>
          <a:prstGeom prst="leftBrac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  <p:bldP spid="21" grpId="0"/>
      <p:bldP spid="24" grpId="0"/>
      <p:bldP spid="28" grpId="0"/>
      <p:bldP spid="29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 – ĐẶC ĐiỂM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066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 3/114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8600" y="1828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a)	Bà  đỡ  Trần  là  người  huyện  Đông  Triều.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2514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b)	Ngày  thứ năm trên đảo Cô Tô  là một ngày 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					         trong trẻo, sáng sủa.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1828800"/>
            <a:ext cx="845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0000"/>
                </a:solidFill>
                <a:latin typeface="Cambria" pitchFamily="18" charset="0"/>
              </a:rPr>
              <a:t>a)	Bà  đỡ  Trần  </a:t>
            </a:r>
            <a:r>
              <a:rPr lang="en-US" sz="2200" b="1" dirty="0" smtClean="0">
                <a:solidFill>
                  <a:srgbClr val="FF0000"/>
                </a:solidFill>
                <a:latin typeface="Cambria" pitchFamily="18" charset="0"/>
              </a:rPr>
              <a:t>không phải</a:t>
            </a:r>
            <a:r>
              <a:rPr lang="en-US" sz="2200" b="1" dirty="0" smtClean="0">
                <a:solidFill>
                  <a:srgbClr val="000000"/>
                </a:solidFill>
                <a:latin typeface="Cambria" pitchFamily="18" charset="0"/>
              </a:rPr>
              <a:t> là  người  huyện  Đông  Triều.</a:t>
            </a:r>
            <a:endParaRPr lang="en-US" sz="22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528668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0000"/>
                </a:solidFill>
                <a:latin typeface="Cambria" pitchFamily="18" charset="0"/>
              </a:rPr>
              <a:t>b)	Ngày  thứ năm trên đảo Cô Tô </a:t>
            </a:r>
            <a:r>
              <a:rPr lang="en-US" sz="2200" b="1" dirty="0" smtClean="0">
                <a:solidFill>
                  <a:srgbClr val="FF0000"/>
                </a:solidFill>
                <a:latin typeface="Cambria" pitchFamily="18" charset="0"/>
              </a:rPr>
              <a:t>không phải </a:t>
            </a:r>
            <a:r>
              <a:rPr lang="en-US" sz="2200" b="1" dirty="0" smtClean="0">
                <a:solidFill>
                  <a:srgbClr val="000000"/>
                </a:solidFill>
                <a:latin typeface="Cambria" pitchFamily="18" charset="0"/>
              </a:rPr>
              <a:t>là một ngày </a:t>
            </a:r>
          </a:p>
          <a:p>
            <a:r>
              <a:rPr lang="en-US" sz="2200" b="1" dirty="0" smtClean="0">
                <a:solidFill>
                  <a:srgbClr val="000000"/>
                </a:solidFill>
                <a:latin typeface="Cambria" pitchFamily="18" charset="0"/>
              </a:rPr>
              <a:t>					   trong trẻo, sáng sủa.</a:t>
            </a:r>
            <a:endParaRPr lang="en-US" sz="22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3881735"/>
            <a:ext cx="8263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Khi biểu thị ý phủ định, kết hợp : không phải, chưa phải...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81000" y="3733800"/>
            <a:ext cx="8229600" cy="7620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6" grpId="1"/>
      <p:bldP spid="18" grpId="0"/>
      <p:bldP spid="18" grpId="1"/>
      <p:bldP spid="23" grpId="0"/>
      <p:bldP spid="26" grpId="0"/>
      <p:bldP spid="27" grpId="0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 – CÁC KiỂU CÂU TTĐ CT LÀ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 1 / 114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1828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a)	Bà  đỡ  Trần  là  người  huyện  Đông  Triều.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2814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b)	Truyền thuyết  là loại truyện dân gian kể về các ...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3893403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c)	Ngày  thứ năm trên đảo Cô Tô  là một ngày 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					         trong trẻo, sáng sủa.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" y="53295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d)	Dế Mèn  trêu chị Cốc  là dại.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22860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giới thiệu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3352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định nghĩa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4724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miêu tả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600" y="5867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đánh giá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  <p:bldP spid="21" grpId="0"/>
      <p:bldP spid="24" grpId="0"/>
      <p:bldP spid="18" grpId="0"/>
      <p:bldP spid="19" grpId="0"/>
      <p:bldP spid="23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 – CÁC KiỂU CÂU TTĐ CT LÀ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957999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VD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48723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d)	Hoa là bạn thân nhất của em.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258187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b)	Hình vuông là hình có 4 cạnh và 4 góc bằng nhau.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14433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a)	Bạn Lan là người có mái tóc dài, óng ả.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2596" y="37293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c)	Bạn Minh là một học sinh gương mẫu.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53295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giới thiệu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31197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định nghĩa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2045732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miêu tả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2596" y="4267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	Câu đánh giá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5867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e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)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Nhà nghèo nhưng Xuân vẫn cố gắng học tập.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5" name="&quot;No&quot; Symbol 14"/>
          <p:cNvSpPr/>
          <p:nvPr/>
        </p:nvSpPr>
        <p:spPr>
          <a:xfrm>
            <a:off x="242668" y="5853332"/>
            <a:ext cx="533400" cy="533400"/>
          </a:xfrm>
          <a:prstGeom prst="noSmoking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  <p:bldP spid="21" grpId="0"/>
      <p:bldP spid="24" grpId="0"/>
      <p:bldP spid="18" grpId="0"/>
      <p:bldP spid="19" grpId="0"/>
      <p:bldP spid="23" grpId="0"/>
      <p:bldP spid="30" grpId="0"/>
      <p:bldP spid="14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III – LUYỆN TẬP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BT 1 + 2 / 115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290" name="AutoShape 2" descr="http://d2.violet.vn/uploads/thumbnails/210/thumbnails2/0.Cam_nghi_trong_dem_thanh_tinh.jp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1628336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a)	Hoán dụ  là gọi tên SV, HT, khái niệm bằng tên của 01 SV, HT...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029264" y="1752600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2029264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	Câu định nghĩa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2861604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b)	Người ta  gọi chàng  là Sơn Tinh.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2057400" y="3014004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&quot;No&quot; Symbol 29"/>
          <p:cNvSpPr/>
          <p:nvPr/>
        </p:nvSpPr>
        <p:spPr>
          <a:xfrm>
            <a:off x="152400" y="2819400"/>
            <a:ext cx="533400" cy="533400"/>
          </a:xfrm>
          <a:prstGeom prst="noSmoking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77178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c)	Tre  là cánh tay của người nông dân.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Tre  còn là nguồn vui duy nhất của tuổi thơ.</a:t>
            </a:r>
          </a:p>
          <a:p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	Nhạc của trúc, nhạc của tre  là khúc nhạc của đồng quê.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1447800" y="3915154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461868" y="4530614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148796" y="5114426"/>
            <a:ext cx="4572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28600" y="554349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	Câu đánh giá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8" grpId="0"/>
      <p:bldP spid="19" grpId="0"/>
      <p:bldP spid="30" grpId="0" animBg="1"/>
      <p:bldP spid="31" grpId="0"/>
      <p:bldP spid="35" grpId="0"/>
    </p:bldLst>
  </p:timing>
</p:sld>
</file>

<file path=ppt/theme/theme1.xml><?xml version="1.0" encoding="utf-8"?>
<a:theme xmlns:a="http://schemas.openxmlformats.org/drawingml/2006/main" name="574TGp_natural_light_ani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574TGp_natural_light_ani</Template>
  <TotalTime>637</TotalTime>
  <Words>258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574TGp_natural_light_ani</vt:lpstr>
      <vt:lpstr>KiỂM TRA BÀI CŨ</vt:lpstr>
      <vt:lpstr>TIẾT 116  CÂU  TRẦN THUẬT ĐƠN  CÓ TỪ LÀ</vt:lpstr>
      <vt:lpstr>NỘI DUNG</vt:lpstr>
      <vt:lpstr>I – ĐẶC ĐiỂM</vt:lpstr>
      <vt:lpstr>I – ĐẶC ĐiỂM</vt:lpstr>
      <vt:lpstr>I – ĐẶC ĐiỂM</vt:lpstr>
      <vt:lpstr>II – CÁC KiỂU CÂU TTĐ CT LÀ</vt:lpstr>
      <vt:lpstr>II – CÁC KiỂU CÂU TTĐ CT LÀ</vt:lpstr>
      <vt:lpstr>III – LUYỆN TẬP</vt:lpstr>
      <vt:lpstr>III – LUYỆN TẬP</vt:lpstr>
      <vt:lpstr>III – LUYỆN TẬP</vt:lpstr>
      <vt:lpstr>III – LUYỆN TẬP</vt:lpstr>
    </vt:vector>
  </TitlesOfParts>
  <Company>TTDV - Cholimex MEI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Hp</dc:creator>
  <cp:lastModifiedBy>HoangAnh</cp:lastModifiedBy>
  <cp:revision>106</cp:revision>
  <dcterms:created xsi:type="dcterms:W3CDTF">2013-10-21T11:19:42Z</dcterms:created>
  <dcterms:modified xsi:type="dcterms:W3CDTF">2014-03-20T02:38:48Z</dcterms:modified>
</cp:coreProperties>
</file>